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913" r:id="rId2"/>
    <p:sldId id="910" r:id="rId3"/>
    <p:sldId id="922" r:id="rId4"/>
    <p:sldId id="923" r:id="rId5"/>
    <p:sldId id="984" r:id="rId6"/>
    <p:sldId id="993" r:id="rId7"/>
    <p:sldId id="988" r:id="rId8"/>
    <p:sldId id="992" r:id="rId9"/>
    <p:sldId id="1005" r:id="rId10"/>
    <p:sldId id="1004" r:id="rId11"/>
    <p:sldId id="1006" r:id="rId12"/>
    <p:sldId id="637" r:id="rId13"/>
    <p:sldId id="920" r:id="rId14"/>
    <p:sldId id="921" r:id="rId15"/>
    <p:sldId id="935" r:id="rId16"/>
    <p:sldId id="936" r:id="rId17"/>
    <p:sldId id="934" r:id="rId18"/>
    <p:sldId id="925" r:id="rId19"/>
    <p:sldId id="926" r:id="rId20"/>
    <p:sldId id="927" r:id="rId21"/>
    <p:sldId id="914" r:id="rId22"/>
    <p:sldId id="994" r:id="rId23"/>
    <p:sldId id="995" r:id="rId24"/>
    <p:sldId id="938" r:id="rId25"/>
    <p:sldId id="941" r:id="rId26"/>
    <p:sldId id="942" r:id="rId27"/>
    <p:sldId id="937" r:id="rId28"/>
    <p:sldId id="939" r:id="rId29"/>
    <p:sldId id="940" r:id="rId30"/>
    <p:sldId id="930" r:id="rId31"/>
    <p:sldId id="915" r:id="rId32"/>
    <p:sldId id="996" r:id="rId33"/>
    <p:sldId id="997" r:id="rId34"/>
    <p:sldId id="943" r:id="rId35"/>
    <p:sldId id="951" r:id="rId36"/>
    <p:sldId id="944" r:id="rId37"/>
    <p:sldId id="945" r:id="rId38"/>
    <p:sldId id="950" r:id="rId39"/>
    <p:sldId id="946" r:id="rId40"/>
    <p:sldId id="949" r:id="rId41"/>
    <p:sldId id="947" r:id="rId42"/>
    <p:sldId id="948" r:id="rId43"/>
    <p:sldId id="989" r:id="rId44"/>
    <p:sldId id="990" r:id="rId45"/>
    <p:sldId id="991" r:id="rId46"/>
    <p:sldId id="918" r:id="rId47"/>
    <p:sldId id="998" r:id="rId48"/>
    <p:sldId id="999" r:id="rId49"/>
    <p:sldId id="952" r:id="rId50"/>
    <p:sldId id="1007" r:id="rId51"/>
    <p:sldId id="957" r:id="rId52"/>
    <p:sldId id="1008" r:id="rId53"/>
    <p:sldId id="1009" r:id="rId54"/>
    <p:sldId id="1010" r:id="rId55"/>
    <p:sldId id="916" r:id="rId56"/>
    <p:sldId id="1000" r:id="rId57"/>
    <p:sldId id="1001" r:id="rId58"/>
    <p:sldId id="959" r:id="rId59"/>
    <p:sldId id="979" r:id="rId60"/>
    <p:sldId id="953" r:id="rId61"/>
    <p:sldId id="974" r:id="rId62"/>
    <p:sldId id="973" r:id="rId63"/>
    <p:sldId id="986" r:id="rId64"/>
    <p:sldId id="987" r:id="rId65"/>
    <p:sldId id="978" r:id="rId66"/>
    <p:sldId id="962" r:id="rId67"/>
    <p:sldId id="1002" r:id="rId68"/>
    <p:sldId id="1003" r:id="rId69"/>
    <p:sldId id="966" r:id="rId70"/>
    <p:sldId id="1011" r:id="rId71"/>
    <p:sldId id="968" r:id="rId72"/>
    <p:sldId id="1012" r:id="rId73"/>
    <p:sldId id="1013" r:id="rId74"/>
    <p:sldId id="1014" r:id="rId75"/>
    <p:sldId id="970" r:id="rId76"/>
    <p:sldId id="976" r:id="rId77"/>
    <p:sldId id="980" r:id="rId78"/>
    <p:sldId id="981" r:id="rId79"/>
    <p:sldId id="983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7F6"/>
    <a:srgbClr val="88FF08"/>
    <a:srgbClr val="14A3C7"/>
    <a:srgbClr val="FC0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6" autoAdjust="0"/>
    <p:restoredTop sz="94660"/>
  </p:normalViewPr>
  <p:slideViewPr>
    <p:cSldViewPr snapToGrid="0" snapToObjects="1">
      <p:cViewPr varScale="1">
        <p:scale>
          <a:sx n="165" d="100"/>
          <a:sy n="165" d="100"/>
        </p:scale>
        <p:origin x="111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D5112-18CD-7642-A1F5-05C9DEDCD3D2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F97E3-BB5E-FB4B-AC24-777A50BB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8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DDD Europe?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0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6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77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29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9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72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3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81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07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43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2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03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54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65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53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54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10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3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55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84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47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43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651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8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109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93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76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04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10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0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93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74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033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001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522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086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764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939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8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5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11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739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007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48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124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412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055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671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021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57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08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249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566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476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476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476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500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834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847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536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13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21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168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275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626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877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046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54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458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7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7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2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A154-3D18-244E-845E-143E1D114C0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C30770C-660F-40C8-8A4F-021C1AEE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Inntrykk fra vårens programmeringskonferanser</a:t>
            </a:r>
          </a:p>
        </p:txBody>
      </p:sp>
      <p:pic>
        <p:nvPicPr>
          <p:cNvPr id="5" name="Plassholder for innhold 4" descr="Et bilde som inneholder leke, dukke, har på seg, person&#10;&#10;Automatisk generert beskrivelse">
            <a:extLst>
              <a:ext uri="{FF2B5EF4-FFF2-40B4-BE49-F238E27FC236}">
                <a16:creationId xmlns:a16="http://schemas.microsoft.com/office/drawing/2014/main" id="{F2D333E9-9680-4979-9F45-5D97B4B92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677" y="2007843"/>
            <a:ext cx="2888502" cy="3619234"/>
          </a:xfrm>
        </p:spPr>
      </p:pic>
      <p:sp>
        <p:nvSpPr>
          <p:cNvPr id="6" name="Tittel 1">
            <a:extLst>
              <a:ext uri="{FF2B5EF4-FFF2-40B4-BE49-F238E27FC236}">
                <a16:creationId xmlns:a16="http://schemas.microsoft.com/office/drawing/2014/main" id="{6988CE5D-BC81-4DEC-8F3F-22A607E3B052}"/>
              </a:ext>
            </a:extLst>
          </p:cNvPr>
          <p:cNvSpPr txBox="1">
            <a:spLocks/>
          </p:cNvSpPr>
          <p:nvPr/>
        </p:nvSpPr>
        <p:spPr>
          <a:xfrm>
            <a:off x="679128" y="564578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b-NO" dirty="0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A7376C15-69BE-4953-B970-DE6621C68B38}"/>
              </a:ext>
            </a:extLst>
          </p:cNvPr>
          <p:cNvSpPr txBox="1">
            <a:spLocks/>
          </p:cNvSpPr>
          <p:nvPr/>
        </p:nvSpPr>
        <p:spPr>
          <a:xfrm>
            <a:off x="457200" y="566448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Einar W. Høst</a:t>
            </a:r>
          </a:p>
        </p:txBody>
      </p:sp>
    </p:spTree>
    <p:extLst>
      <p:ext uri="{BB962C8B-B14F-4D97-AF65-F5344CB8AC3E}">
        <p14:creationId xmlns:p14="http://schemas.microsoft.com/office/powerpoint/2010/main" val="426990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88B2F9E6-E487-4ACD-8F68-0BB6BC56C348}"/>
              </a:ext>
            </a:extLst>
          </p:cNvPr>
          <p:cNvSpPr txBox="1">
            <a:spLocks/>
          </p:cNvSpPr>
          <p:nvPr/>
        </p:nvSpPr>
        <p:spPr>
          <a:xfrm>
            <a:off x="992198" y="2867091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Technology Strategy: What is it and why do we need it?</a:t>
            </a:r>
            <a:br>
              <a:rPr lang="nb-NO" sz="2400" dirty="0">
                <a:solidFill>
                  <a:srgbClr val="FFFF00"/>
                </a:solidFill>
              </a:rPr>
            </a:br>
            <a:r>
              <a:rPr lang="nb-NO" sz="2400" dirty="0">
                <a:solidFill>
                  <a:schemeClr val="bg1"/>
                </a:solidFill>
              </a:rPr>
              <a:t>Nick Tune &amp; Scott </a:t>
            </a:r>
            <a:r>
              <a:rPr lang="nb-NO" sz="2400" dirty="0" err="1">
                <a:solidFill>
                  <a:schemeClr val="bg1"/>
                </a:solidFill>
              </a:rPr>
              <a:t>Millett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0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88B2F9E6-E487-4ACD-8F68-0BB6BC56C348}"/>
              </a:ext>
            </a:extLst>
          </p:cNvPr>
          <p:cNvSpPr txBox="1">
            <a:spLocks/>
          </p:cNvSpPr>
          <p:nvPr/>
        </p:nvSpPr>
        <p:spPr>
          <a:xfrm>
            <a:off x="992198" y="2867091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Socio-technical DDD - Essential social heuristics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nb-NO" sz="2400" dirty="0">
                <a:solidFill>
                  <a:schemeClr val="bg1"/>
                </a:solidFill>
              </a:rPr>
              <a:t>Evelyn Van </a:t>
            </a:r>
            <a:r>
              <a:rPr lang="nb-NO" sz="2400" dirty="0" err="1">
                <a:solidFill>
                  <a:schemeClr val="bg1"/>
                </a:solidFill>
              </a:rPr>
              <a:t>Kelle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4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</a:t>
            </a:fld>
            <a:endParaRPr lang="nb-NO"/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186F78CB-F32C-427C-9444-FED4A0E5A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2496" y="2052605"/>
            <a:ext cx="2819007" cy="2558290"/>
          </a:xfrm>
        </p:spPr>
      </p:pic>
    </p:spTree>
    <p:extLst>
      <p:ext uri="{BB962C8B-B14F-4D97-AF65-F5344CB8AC3E}">
        <p14:creationId xmlns:p14="http://schemas.microsoft.com/office/powerpoint/2010/main" val="202705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Hva er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Oslo Elm Day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5924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Hvorfor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Oslo Elm Day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26935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Mitt foredrag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30901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3F8CEF0C-C310-4D7D-98EB-0A7B4BF266E0}"/>
              </a:ext>
            </a:extLst>
          </p:cNvPr>
          <p:cNvSpPr txBox="1">
            <a:spLocks/>
          </p:cNvSpPr>
          <p:nvPr/>
        </p:nvSpPr>
        <p:spPr>
          <a:xfrm>
            <a:off x="2052000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https://www.youtube.com/watch?v=jOu2hISeO5M</a:t>
            </a: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88B2F9E6-E487-4ACD-8F68-0BB6BC56C348}"/>
              </a:ext>
            </a:extLst>
          </p:cNvPr>
          <p:cNvSpPr txBox="1">
            <a:spLocks/>
          </p:cNvSpPr>
          <p:nvPr/>
        </p:nvSpPr>
        <p:spPr>
          <a:xfrm>
            <a:off x="992198" y="590683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400" dirty="0">
                <a:solidFill>
                  <a:srgbClr val="FFFF00"/>
                </a:solidFill>
              </a:rPr>
              <a:t>Picture </a:t>
            </a:r>
            <a:r>
              <a:rPr lang="nb-NO" sz="2400" dirty="0" err="1">
                <a:solidFill>
                  <a:srgbClr val="FFFF00"/>
                </a:solidFill>
              </a:rPr>
              <a:t>Combinators</a:t>
            </a:r>
            <a:r>
              <a:rPr lang="nb-NO" sz="2400" dirty="0">
                <a:solidFill>
                  <a:srgbClr val="FFFF00"/>
                </a:solidFill>
              </a:rPr>
              <a:t> and </a:t>
            </a:r>
            <a:r>
              <a:rPr lang="nb-NO" sz="2400" dirty="0" err="1">
                <a:solidFill>
                  <a:srgbClr val="FFFF00"/>
                </a:solidFill>
              </a:rPr>
              <a:t>Recursive</a:t>
            </a:r>
            <a:r>
              <a:rPr lang="nb-NO" sz="2400" dirty="0">
                <a:solidFill>
                  <a:srgbClr val="FFFF00"/>
                </a:solidFill>
              </a:rPr>
              <a:t> Fish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5" name="Bilde 4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BB78CBB9-B637-4A0B-B1D8-D0F2F67A6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064" y="1825200"/>
            <a:ext cx="570587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4715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Anbefalte foredrag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9393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E0B172A6-E4E5-427B-9DA0-97994E7336B3}"/>
              </a:ext>
            </a:extLst>
          </p:cNvPr>
          <p:cNvSpPr txBox="1">
            <a:spLocks/>
          </p:cNvSpPr>
          <p:nvPr/>
        </p:nvSpPr>
        <p:spPr>
          <a:xfrm>
            <a:off x="2050472" y="5718996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https://www.youtube.com/watch?v=NLcRzOyrH08</a:t>
            </a: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C8C197BA-35DC-450F-B9F6-D637BEC5E159}"/>
              </a:ext>
            </a:extLst>
          </p:cNvPr>
          <p:cNvSpPr txBox="1">
            <a:spLocks/>
          </p:cNvSpPr>
          <p:nvPr/>
        </p:nvSpPr>
        <p:spPr>
          <a:xfrm>
            <a:off x="992198" y="440902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Slaying a UI Antipattern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Kris Jenkins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5" name="Bilde 4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8AA78F00-64EF-4615-994B-C36F8B0B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9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7209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B77F32E5-BA89-4533-B38F-CD09105583E1}"/>
              </a:ext>
            </a:extLst>
          </p:cNvPr>
          <p:cNvSpPr txBox="1">
            <a:spLocks/>
          </p:cNvSpPr>
          <p:nvPr/>
        </p:nvSpPr>
        <p:spPr>
          <a:xfrm>
            <a:off x="2052000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https://www.youtube.com/watch?v=vI30OvU3QW0</a:t>
            </a: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A221DD6A-E60F-4FA3-9F1C-2D3167094317}"/>
              </a:ext>
            </a:extLst>
          </p:cNvPr>
          <p:cNvSpPr txBox="1">
            <a:spLocks/>
          </p:cNvSpPr>
          <p:nvPr/>
        </p:nvSpPr>
        <p:spPr>
          <a:xfrm>
            <a:off x="992198" y="440902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Emulating the Nintendo Game Boy CPU with Elm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Manuel Fuchs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5" name="Bilde 4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B180B63F-C822-4627-8E99-9AFCCC3E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9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23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</a:t>
            </a:fld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30BC1D85-AE52-4D7A-9AAB-7EC22A68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000" y="2092356"/>
            <a:ext cx="3366000" cy="26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00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9BA77DDD-3F0C-40F6-BF01-0E163D84FFB8}"/>
              </a:ext>
            </a:extLst>
          </p:cNvPr>
          <p:cNvSpPr txBox="1">
            <a:spLocks/>
          </p:cNvSpPr>
          <p:nvPr/>
        </p:nvSpPr>
        <p:spPr>
          <a:xfrm>
            <a:off x="2052000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https://www.youtube.com/watch?v=8jW58fXuuOk</a:t>
            </a:r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E9E9D4AB-CB0B-4F4B-BE6F-0BAFCD842130}"/>
              </a:ext>
            </a:extLst>
          </p:cNvPr>
          <p:cNvSpPr txBox="1">
            <a:spLocks/>
          </p:cNvSpPr>
          <p:nvPr/>
        </p:nvSpPr>
        <p:spPr>
          <a:xfrm>
            <a:off x="992197" y="5734183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CC835FDC-E252-499F-8DA3-122B38CFAE0F}"/>
              </a:ext>
            </a:extLst>
          </p:cNvPr>
          <p:cNvSpPr txBox="1">
            <a:spLocks/>
          </p:cNvSpPr>
          <p:nvPr/>
        </p:nvSpPr>
        <p:spPr>
          <a:xfrm>
            <a:off x="992198" y="440902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Audio, Video, and Elm - Best Practices for Multimedia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Dan Abrams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5" name="Bilde 4" descr="Et bilde som inneholder overvåke, skjermbilde, vegg&#10;&#10;Automatisk generert beskrivelse">
            <a:extLst>
              <a:ext uri="{FF2B5EF4-FFF2-40B4-BE49-F238E27FC236}">
                <a16:creationId xmlns:a16="http://schemas.microsoft.com/office/drawing/2014/main" id="{45700BA6-4804-484E-996E-568BCC145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8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2269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</a:t>
            </a:fld>
            <a:endParaRPr lang="nb-NO"/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50BA09AC-644E-4C29-A153-CE7E83853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0800" y="2203649"/>
            <a:ext cx="4043307" cy="2219259"/>
          </a:xfrm>
        </p:spPr>
      </p:pic>
    </p:spTree>
    <p:extLst>
      <p:ext uri="{BB962C8B-B14F-4D97-AF65-F5344CB8AC3E}">
        <p14:creationId xmlns:p14="http://schemas.microsoft.com/office/powerpoint/2010/main" val="1895662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Hva er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Lambda Days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36078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Hvorfor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Lambda Days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96258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Mine bidrag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05142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2559477-CFCA-4226-849D-6AA01ED32431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https://www.youtube.com/watch?v=yfkcBjQCA4k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C799A911-1EE1-4660-9A73-78CA43E824BB}"/>
              </a:ext>
            </a:extLst>
          </p:cNvPr>
          <p:cNvSpPr txBox="1">
            <a:spLocks/>
          </p:cNvSpPr>
          <p:nvPr/>
        </p:nvSpPr>
        <p:spPr>
          <a:xfrm>
            <a:off x="992198" y="229887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400" dirty="0" err="1">
                <a:solidFill>
                  <a:srgbClr val="FFFF00"/>
                </a:solidFill>
              </a:rPr>
              <a:t>LogiKcal</a:t>
            </a:r>
            <a:r>
              <a:rPr lang="nb-NO" sz="2400" dirty="0">
                <a:solidFill>
                  <a:srgbClr val="FFFF00"/>
                </a:solidFill>
              </a:rPr>
              <a:t> Lambda-Calculus;</a:t>
            </a:r>
            <a:br>
              <a:rPr lang="nb-NO" sz="2400" dirty="0">
                <a:solidFill>
                  <a:srgbClr val="FFFF00"/>
                </a:solidFill>
              </a:rPr>
            </a:br>
            <a:r>
              <a:rPr lang="nb-NO" sz="2400" dirty="0">
                <a:solidFill>
                  <a:srgbClr val="FFFF00"/>
                </a:solidFill>
              </a:rPr>
              <a:t> or, A </a:t>
            </a:r>
            <a:r>
              <a:rPr lang="nb-NO" sz="2400" dirty="0" err="1">
                <a:solidFill>
                  <a:srgbClr val="FFFF00"/>
                </a:solidFill>
              </a:rPr>
              <a:t>guy</a:t>
            </a:r>
            <a:r>
              <a:rPr lang="nb-NO" sz="2400" dirty="0">
                <a:solidFill>
                  <a:srgbClr val="FFFF00"/>
                </a:solidFill>
              </a:rPr>
              <a:t> </a:t>
            </a:r>
            <a:r>
              <a:rPr lang="nb-NO" sz="2400" dirty="0" err="1">
                <a:solidFill>
                  <a:srgbClr val="FFFF00"/>
                </a:solidFill>
              </a:rPr>
              <a:t>with</a:t>
            </a:r>
            <a:r>
              <a:rPr lang="nb-NO" sz="2400" dirty="0">
                <a:solidFill>
                  <a:srgbClr val="FFFF00"/>
                </a:solidFill>
              </a:rPr>
              <a:t> an Axe </a:t>
            </a:r>
            <a:r>
              <a:rPr lang="nb-NO" sz="2400" dirty="0" err="1">
                <a:solidFill>
                  <a:srgbClr val="FFFF00"/>
                </a:solidFill>
              </a:rPr>
              <a:t>of</a:t>
            </a:r>
            <a:r>
              <a:rPr lang="nb-NO" sz="2400" dirty="0">
                <a:solidFill>
                  <a:srgbClr val="FFFF00"/>
                </a:solidFill>
              </a:rPr>
              <a:t> Taipei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(med Jonas </a:t>
            </a:r>
            <a:r>
              <a:rPr lang="en-US" sz="2400" dirty="0" err="1">
                <a:solidFill>
                  <a:schemeClr val="bg1"/>
                </a:solidFill>
              </a:rPr>
              <a:t>Winje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5" name="Bilde 4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4F581417-DEED-4BD8-B0EA-AD4A3BC1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9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145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C799A911-1EE1-4660-9A73-78CA43E824BB}"/>
              </a:ext>
            </a:extLst>
          </p:cNvPr>
          <p:cNvSpPr txBox="1">
            <a:spLocks/>
          </p:cNvSpPr>
          <p:nvPr/>
        </p:nvSpPr>
        <p:spPr>
          <a:xfrm>
            <a:off x="992198" y="2867091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400" dirty="0" err="1">
                <a:solidFill>
                  <a:srgbClr val="FFFF00"/>
                </a:solidFill>
              </a:rPr>
              <a:t>Escher</a:t>
            </a:r>
            <a:r>
              <a:rPr lang="nb-NO" sz="2400" dirty="0">
                <a:solidFill>
                  <a:srgbClr val="FFFF00"/>
                </a:solidFill>
              </a:rPr>
              <a:t> in Elm </a:t>
            </a:r>
            <a:br>
              <a:rPr lang="nb-NO" sz="2400" dirty="0">
                <a:solidFill>
                  <a:srgbClr val="FFFF00"/>
                </a:solidFill>
              </a:rPr>
            </a:br>
            <a:r>
              <a:rPr lang="nb-NO" sz="2400" dirty="0">
                <a:solidFill>
                  <a:schemeClr val="bg1"/>
                </a:solidFill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4027280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Anbefalte foredrag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83720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2559477-CFCA-4226-849D-6AA01ED32431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https://www.youtube.com/watch?v=MGLxyyTF3OM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C799A911-1EE1-4660-9A73-78CA43E824BB}"/>
              </a:ext>
            </a:extLst>
          </p:cNvPr>
          <p:cNvSpPr txBox="1">
            <a:spLocks/>
          </p:cNvSpPr>
          <p:nvPr/>
        </p:nvSpPr>
        <p:spPr>
          <a:xfrm>
            <a:off x="992198" y="440902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400" dirty="0">
                <a:solidFill>
                  <a:srgbClr val="FFFF00"/>
                </a:solidFill>
              </a:rPr>
              <a:t>F# Code I Love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Don Syme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7" name="Bilde 6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9B002C60-916F-4F42-8E71-AEE26B78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9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4956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965DA2E8-80D5-4628-9CC2-091D8486279F}"/>
              </a:ext>
            </a:extLst>
          </p:cNvPr>
          <p:cNvSpPr txBox="1">
            <a:spLocks/>
          </p:cNvSpPr>
          <p:nvPr/>
        </p:nvSpPr>
        <p:spPr>
          <a:xfrm>
            <a:off x="992197" y="268253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Building on developers' intuitions to create 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effective property-based tests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John Hughes 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2559477-CFCA-4226-849D-6AA01ED32431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https://www.youtube.com/watch?v=NcJOiQlzlXQ</a:t>
            </a:r>
          </a:p>
        </p:txBody>
      </p:sp>
      <p:pic>
        <p:nvPicPr>
          <p:cNvPr id="8" name="Bilde 7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E8089ED1-7443-48A5-96A7-604D4540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8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386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Hva er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DDD Europe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27578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965DA2E8-80D5-4628-9CC2-091D8486279F}"/>
              </a:ext>
            </a:extLst>
          </p:cNvPr>
          <p:cNvSpPr txBox="1">
            <a:spLocks/>
          </p:cNvSpPr>
          <p:nvPr/>
        </p:nvSpPr>
        <p:spPr>
          <a:xfrm>
            <a:off x="992198" y="440902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The </a:t>
            </a:r>
            <a:r>
              <a:rPr lang="en-US" sz="2400" dirty="0" err="1">
                <a:solidFill>
                  <a:srgbClr val="FFFF00"/>
                </a:solidFill>
              </a:rPr>
              <a:t>CodeKlavier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CKalcu</a:t>
            </a:r>
            <a:r>
              <a:rPr lang="el-GR" sz="2400" dirty="0">
                <a:solidFill>
                  <a:srgbClr val="FFFF00"/>
                </a:solidFill>
              </a:rPr>
              <a:t>λ</a:t>
            </a:r>
            <a:r>
              <a:rPr lang="en-US" sz="2400" dirty="0" err="1">
                <a:solidFill>
                  <a:srgbClr val="FFFF00"/>
                </a:solidFill>
              </a:rPr>
              <a:t>ator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Anne </a:t>
            </a:r>
            <a:r>
              <a:rPr lang="en-US" sz="2400" dirty="0" err="1">
                <a:solidFill>
                  <a:schemeClr val="bg1"/>
                </a:solidFill>
              </a:rPr>
              <a:t>Veinberg</a:t>
            </a:r>
            <a:r>
              <a:rPr lang="en-US" sz="2400" dirty="0">
                <a:solidFill>
                  <a:schemeClr val="bg1"/>
                </a:solidFill>
              </a:rPr>
              <a:t> &amp; Felipe Ignacio Noriega 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2559477-CFCA-4226-849D-6AA01ED32431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https://www.youtube.com/watch?v=0fL40oLU8C4</a:t>
            </a:r>
          </a:p>
        </p:txBody>
      </p:sp>
      <p:pic>
        <p:nvPicPr>
          <p:cNvPr id="7" name="Bilde 6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87DF809F-A87B-450A-8817-89CAD77A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9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6540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31</a:t>
            </a:fld>
            <a:endParaRPr lang="nb-NO"/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178643A5-3003-4708-B888-1DFDC802E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5206" y="2271761"/>
            <a:ext cx="5713587" cy="1848513"/>
          </a:xfrm>
        </p:spPr>
      </p:pic>
    </p:spTree>
    <p:extLst>
      <p:ext uri="{BB962C8B-B14F-4D97-AF65-F5344CB8AC3E}">
        <p14:creationId xmlns:p14="http://schemas.microsoft.com/office/powerpoint/2010/main" val="1737712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Hva er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Booster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14503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Hvorfor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Booster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63554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Mitt bidrag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79086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35</a:t>
            </a:fld>
            <a:endParaRPr lang="nb-NO"/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965DA2E8-80D5-4628-9CC2-091D8486279F}"/>
              </a:ext>
            </a:extLst>
          </p:cNvPr>
          <p:cNvSpPr txBox="1">
            <a:spLocks/>
          </p:cNvSpPr>
          <p:nvPr/>
        </p:nvSpPr>
        <p:spPr>
          <a:xfrm>
            <a:off x="791839" y="590683"/>
            <a:ext cx="7557122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400" dirty="0">
                <a:solidFill>
                  <a:srgbClr val="FFFF00"/>
                </a:solidFill>
              </a:rPr>
              <a:t>Death </a:t>
            </a:r>
            <a:r>
              <a:rPr lang="nb-NO" sz="2400" dirty="0" err="1">
                <a:solidFill>
                  <a:srgbClr val="FFFF00"/>
                </a:solidFill>
              </a:rPr>
              <a:t>of</a:t>
            </a:r>
            <a:r>
              <a:rPr lang="nb-NO" sz="2400" dirty="0">
                <a:solidFill>
                  <a:srgbClr val="FFFF00"/>
                </a:solidFill>
              </a:rPr>
              <a:t> a </a:t>
            </a:r>
            <a:r>
              <a:rPr lang="nb-NO" sz="2400" dirty="0" err="1">
                <a:solidFill>
                  <a:srgbClr val="FFFF00"/>
                </a:solidFill>
              </a:rPr>
              <a:t>Craftsman</a:t>
            </a: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2559477-CFCA-4226-849D-6AA01ED32431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https://vimeo.com/323916035</a:t>
            </a:r>
          </a:p>
        </p:txBody>
      </p:sp>
      <p:pic>
        <p:nvPicPr>
          <p:cNvPr id="5" name="Bilde 4" descr="Et bilde som inneholder person, mann, foto&#10;&#10;Automatisk generert beskrivelse">
            <a:extLst>
              <a:ext uri="{FF2B5EF4-FFF2-40B4-BE49-F238E27FC236}">
                <a16:creationId xmlns:a16="http://schemas.microsoft.com/office/drawing/2014/main" id="{802AF11E-DE0F-482A-A970-6B8CD3D82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00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6893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Anbefalte foredrag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3431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37</a:t>
            </a:fld>
            <a:endParaRPr lang="nb-NO"/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965DA2E8-80D5-4628-9CC2-091D8486279F}"/>
              </a:ext>
            </a:extLst>
          </p:cNvPr>
          <p:cNvSpPr txBox="1">
            <a:spLocks/>
          </p:cNvSpPr>
          <p:nvPr/>
        </p:nvSpPr>
        <p:spPr>
          <a:xfrm>
            <a:off x="791839" y="440902"/>
            <a:ext cx="7557122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Embodied vulnerabilities – Why I am hacking my own heart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Marie Moe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2559477-CFCA-4226-849D-6AA01ED32431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https://vimeo.com/324164321</a:t>
            </a:r>
          </a:p>
        </p:txBody>
      </p:sp>
      <p:pic>
        <p:nvPicPr>
          <p:cNvPr id="5" name="Bilde 4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EF7F36FB-FCD9-4344-A5EA-2F0170A9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00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8606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38</a:t>
            </a:fld>
            <a:endParaRPr lang="nb-NO"/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965DA2E8-80D5-4628-9CC2-091D8486279F}"/>
              </a:ext>
            </a:extLst>
          </p:cNvPr>
          <p:cNvSpPr txBox="1">
            <a:spLocks/>
          </p:cNvSpPr>
          <p:nvPr/>
        </p:nvSpPr>
        <p:spPr>
          <a:xfrm>
            <a:off x="992198" y="440902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400" dirty="0">
                <a:solidFill>
                  <a:srgbClr val="FFFF00"/>
                </a:solidFill>
              </a:rPr>
              <a:t>Collaboration </a:t>
            </a:r>
            <a:r>
              <a:rPr lang="nb-NO" sz="2400" dirty="0" err="1">
                <a:solidFill>
                  <a:srgbClr val="FFFF00"/>
                </a:solidFill>
              </a:rPr>
              <a:t>across</a:t>
            </a:r>
            <a:r>
              <a:rPr lang="nb-NO" sz="2400" dirty="0">
                <a:solidFill>
                  <a:srgbClr val="FFFF00"/>
                </a:solidFill>
              </a:rPr>
              <a:t> </a:t>
            </a:r>
            <a:r>
              <a:rPr lang="nb-NO" sz="2400" dirty="0" err="1">
                <a:solidFill>
                  <a:srgbClr val="FFFF00"/>
                </a:solidFill>
              </a:rPr>
              <a:t>organizational</a:t>
            </a:r>
            <a:r>
              <a:rPr lang="nb-NO" sz="2400" dirty="0">
                <a:solidFill>
                  <a:srgbClr val="FFFF00"/>
                </a:solidFill>
              </a:rPr>
              <a:t> silos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Hilde </a:t>
            </a:r>
            <a:r>
              <a:rPr lang="en-US" sz="2400" dirty="0" err="1">
                <a:solidFill>
                  <a:schemeClr val="bg1"/>
                </a:solidFill>
              </a:rPr>
              <a:t>Bakkeli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2559477-CFCA-4226-849D-6AA01ED32431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https://vimeo.com/325297046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43EB0690-87C8-48A2-9A94-8BD609AA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9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8949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39</a:t>
            </a:fld>
            <a:endParaRPr lang="nb-NO"/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965DA2E8-80D5-4628-9CC2-091D8486279F}"/>
              </a:ext>
            </a:extLst>
          </p:cNvPr>
          <p:cNvSpPr txBox="1">
            <a:spLocks/>
          </p:cNvSpPr>
          <p:nvPr/>
        </p:nvSpPr>
        <p:spPr>
          <a:xfrm>
            <a:off x="992198" y="440902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Domain driven design in the real world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Mads </a:t>
            </a:r>
            <a:r>
              <a:rPr lang="en-US" sz="2400" dirty="0" err="1">
                <a:solidFill>
                  <a:schemeClr val="bg1"/>
                </a:solidFill>
              </a:rPr>
              <a:t>Opheim</a:t>
            </a:r>
            <a:r>
              <a:rPr lang="en-US" sz="2400" dirty="0">
                <a:solidFill>
                  <a:schemeClr val="bg1"/>
                </a:solidFill>
              </a:rPr>
              <a:t> &amp; Anne </a:t>
            </a:r>
            <a:r>
              <a:rPr lang="en-US" sz="2400" dirty="0" err="1">
                <a:solidFill>
                  <a:schemeClr val="bg1"/>
                </a:solidFill>
              </a:rPr>
              <a:t>Landro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2559477-CFCA-4226-849D-6AA01ED32431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https://vimeo.com/324159725</a:t>
            </a:r>
          </a:p>
        </p:txBody>
      </p:sp>
      <p:pic>
        <p:nvPicPr>
          <p:cNvPr id="5" name="Bilde 4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AE869C58-C45B-4902-88FA-493E2C05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9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453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Hvorfor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DDD Europe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04991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40</a:t>
            </a:fld>
            <a:endParaRPr lang="nb-NO"/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965DA2E8-80D5-4628-9CC2-091D8486279F}"/>
              </a:ext>
            </a:extLst>
          </p:cNvPr>
          <p:cNvSpPr txBox="1">
            <a:spLocks/>
          </p:cNvSpPr>
          <p:nvPr/>
        </p:nvSpPr>
        <p:spPr>
          <a:xfrm>
            <a:off x="992198" y="440902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Do we have to be passionate at work?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Erik </a:t>
            </a:r>
            <a:r>
              <a:rPr lang="en-US" sz="2400" dirty="0" err="1">
                <a:solidFill>
                  <a:schemeClr val="bg1"/>
                </a:solidFill>
              </a:rPr>
              <a:t>Assum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2559477-CFCA-4226-849D-6AA01ED32431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https://vimeo.com/324208305</a:t>
            </a:r>
          </a:p>
        </p:txBody>
      </p:sp>
      <p:pic>
        <p:nvPicPr>
          <p:cNvPr id="5" name="Bilde 4" descr="Et bilde som inneholder mann&#10;&#10;Automatisk generert beskrivelse">
            <a:extLst>
              <a:ext uri="{FF2B5EF4-FFF2-40B4-BE49-F238E27FC236}">
                <a16:creationId xmlns:a16="http://schemas.microsoft.com/office/drawing/2014/main" id="{F62ECA31-EAB0-408B-B2DA-11A91EBB3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9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5459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41</a:t>
            </a:fld>
            <a:endParaRPr lang="nb-NO"/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965DA2E8-80D5-4628-9CC2-091D8486279F}"/>
              </a:ext>
            </a:extLst>
          </p:cNvPr>
          <p:cNvSpPr txBox="1">
            <a:spLocks/>
          </p:cNvSpPr>
          <p:nvPr/>
        </p:nvSpPr>
        <p:spPr>
          <a:xfrm>
            <a:off x="992198" y="440902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Understanding other people’s systems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Espen </a:t>
            </a:r>
            <a:r>
              <a:rPr lang="en-US" sz="2400" dirty="0" err="1">
                <a:solidFill>
                  <a:schemeClr val="bg1"/>
                </a:solidFill>
              </a:rPr>
              <a:t>Dalløkken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2559477-CFCA-4226-849D-6AA01ED32431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https://vimeo.com/325144791</a:t>
            </a:r>
          </a:p>
        </p:txBody>
      </p:sp>
      <p:pic>
        <p:nvPicPr>
          <p:cNvPr id="5" name="Bilde 4" descr="Et bilde som inneholder person, overvåke&#10;&#10;Automatisk generert beskrivelse">
            <a:extLst>
              <a:ext uri="{FF2B5EF4-FFF2-40B4-BE49-F238E27FC236}">
                <a16:creationId xmlns:a16="http://schemas.microsoft.com/office/drawing/2014/main" id="{63277666-6EBF-453F-BC66-CDA746B3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9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9486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42</a:t>
            </a:fld>
            <a:endParaRPr lang="nb-NO"/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965DA2E8-80D5-4628-9CC2-091D8486279F}"/>
              </a:ext>
            </a:extLst>
          </p:cNvPr>
          <p:cNvSpPr txBox="1">
            <a:spLocks/>
          </p:cNvSpPr>
          <p:nvPr/>
        </p:nvSpPr>
        <p:spPr>
          <a:xfrm>
            <a:off x="992198" y="440902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Meeting resistance and moving forward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Linda Rising</a:t>
            </a:r>
            <a:endParaRPr lang="nb-NO" sz="2400" dirty="0">
              <a:solidFill>
                <a:schemeClr val="bg1"/>
              </a:solidFill>
            </a:endParaRP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2559477-CFCA-4226-849D-6AA01ED32431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https://vimeo.com/325143661</a:t>
            </a:r>
          </a:p>
        </p:txBody>
      </p:sp>
      <p:pic>
        <p:nvPicPr>
          <p:cNvPr id="5" name="Bilde 4" descr="Et bilde som inneholder person, skilt, mann&#10;&#10;Automatisk generert beskrivelse">
            <a:extLst>
              <a:ext uri="{FF2B5EF4-FFF2-40B4-BE49-F238E27FC236}">
                <a16:creationId xmlns:a16="http://schemas.microsoft.com/office/drawing/2014/main" id="{6CC9BEA0-8FDB-48E5-8B72-26DE181D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9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3151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43</a:t>
            </a:fld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Mer NRK!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79740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44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C799A911-1EE1-4660-9A73-78CA43E824BB}"/>
              </a:ext>
            </a:extLst>
          </p:cNvPr>
          <p:cNvSpPr txBox="1">
            <a:spLocks/>
          </p:cNvSpPr>
          <p:nvPr/>
        </p:nvSpPr>
        <p:spPr>
          <a:xfrm>
            <a:off x="992198" y="299498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400" dirty="0">
                <a:solidFill>
                  <a:srgbClr val="FFFF00"/>
                </a:solidFill>
              </a:rPr>
              <a:t>The </a:t>
            </a:r>
            <a:r>
              <a:rPr lang="nb-NO" sz="2400" dirty="0" err="1">
                <a:solidFill>
                  <a:srgbClr val="FFFF00"/>
                </a:solidFill>
              </a:rPr>
              <a:t>Actor</a:t>
            </a:r>
            <a:r>
              <a:rPr lang="nb-NO" sz="2400" dirty="0">
                <a:solidFill>
                  <a:srgbClr val="FFFF00"/>
                </a:solidFill>
              </a:rPr>
              <a:t> </a:t>
            </a:r>
            <a:r>
              <a:rPr lang="nb-NO" sz="2400" dirty="0" err="1">
                <a:solidFill>
                  <a:srgbClr val="FFFF00"/>
                </a:solidFill>
              </a:rPr>
              <a:t>Factor</a:t>
            </a:r>
            <a:r>
              <a:rPr lang="nb-NO" sz="2400" dirty="0">
                <a:solidFill>
                  <a:srgbClr val="FFFF00"/>
                </a:solidFill>
              </a:rPr>
              <a:t> </a:t>
            </a:r>
            <a:br>
              <a:rPr lang="nb-NO" sz="2400" dirty="0">
                <a:solidFill>
                  <a:srgbClr val="FFFF00"/>
                </a:solidFill>
              </a:rPr>
            </a:br>
            <a:r>
              <a:rPr lang="nb-NO" sz="2400" dirty="0">
                <a:solidFill>
                  <a:schemeClr val="bg1"/>
                </a:solidFill>
              </a:rPr>
              <a:t>Heidi Mork</a:t>
            </a:r>
          </a:p>
        </p:txBody>
      </p:sp>
    </p:spTree>
    <p:extLst>
      <p:ext uri="{BB962C8B-B14F-4D97-AF65-F5344CB8AC3E}">
        <p14:creationId xmlns:p14="http://schemas.microsoft.com/office/powerpoint/2010/main" val="4008638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45</a:t>
            </a:fld>
            <a:endParaRPr lang="nb-NO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C799A911-1EE1-4660-9A73-78CA43E824BB}"/>
              </a:ext>
            </a:extLst>
          </p:cNvPr>
          <p:cNvSpPr txBox="1">
            <a:spLocks/>
          </p:cNvSpPr>
          <p:nvPr/>
        </p:nvSpPr>
        <p:spPr>
          <a:xfrm>
            <a:off x="992198" y="299498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Intro to 3D visualization and three.js</a:t>
            </a:r>
            <a:br>
              <a:rPr lang="nb-NO" sz="2400" dirty="0">
                <a:solidFill>
                  <a:srgbClr val="FFFF00"/>
                </a:solidFill>
              </a:rPr>
            </a:br>
            <a:r>
              <a:rPr lang="nb-NO" sz="2400" dirty="0">
                <a:solidFill>
                  <a:schemeClr val="bg1"/>
                </a:solidFill>
              </a:rPr>
              <a:t>Stian Veum Møllersen</a:t>
            </a:r>
          </a:p>
        </p:txBody>
      </p:sp>
    </p:spTree>
    <p:extLst>
      <p:ext uri="{BB962C8B-B14F-4D97-AF65-F5344CB8AC3E}">
        <p14:creationId xmlns:p14="http://schemas.microsoft.com/office/powerpoint/2010/main" val="702517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46</a:t>
            </a:fld>
            <a:endParaRPr lang="nb-NO"/>
          </a:p>
        </p:txBody>
      </p:sp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CE92E72C-EF57-41C2-BDE7-8CAEF378F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9833" y="2487537"/>
            <a:ext cx="3157024" cy="1882925"/>
          </a:xfrm>
        </p:spPr>
      </p:pic>
    </p:spTree>
    <p:extLst>
      <p:ext uri="{BB962C8B-B14F-4D97-AF65-F5344CB8AC3E}">
        <p14:creationId xmlns:p14="http://schemas.microsoft.com/office/powerpoint/2010/main" val="503021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Hva er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F# Exchange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79877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Hvorfor 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F# Exchange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07623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Mitt foredrag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4629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Mitt foredrag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89504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50</a:t>
            </a:fld>
            <a:endParaRPr lang="nb-NO"/>
          </a:p>
        </p:txBody>
      </p:sp>
      <p:pic>
        <p:nvPicPr>
          <p:cNvPr id="8" name="Bilde 7" descr="Et bilde som inneholder person, innendørs, vegg, tak&#10;&#10;Automatisk generert beskrivelse">
            <a:extLst>
              <a:ext uri="{FF2B5EF4-FFF2-40B4-BE49-F238E27FC236}">
                <a16:creationId xmlns:a16="http://schemas.microsoft.com/office/drawing/2014/main" id="{AA1D4037-FB89-465A-8AF2-7CA3FCFA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00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8490C73-8D04-4FEB-B242-56473357BEDF}"/>
              </a:ext>
            </a:extLst>
          </p:cNvPr>
          <p:cNvSpPr txBox="1">
            <a:spLocks/>
          </p:cNvSpPr>
          <p:nvPr/>
        </p:nvSpPr>
        <p:spPr>
          <a:xfrm>
            <a:off x="992198" y="590683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400" dirty="0">
                <a:solidFill>
                  <a:srgbClr val="FFFF00"/>
                </a:solidFill>
              </a:rPr>
              <a:t>A Fable </a:t>
            </a:r>
            <a:r>
              <a:rPr lang="nb-NO" sz="2400" dirty="0" err="1">
                <a:solidFill>
                  <a:srgbClr val="FFFF00"/>
                </a:solidFill>
              </a:rPr>
              <a:t>about</a:t>
            </a:r>
            <a:r>
              <a:rPr lang="nb-NO" sz="2400" dirty="0">
                <a:solidFill>
                  <a:srgbClr val="FFFF00"/>
                </a:solidFill>
              </a:rPr>
              <a:t> Fish</a:t>
            </a:r>
            <a:endParaRPr lang="nb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05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Anbefalte foredrag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10671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52</a:t>
            </a:fld>
            <a:endParaRPr lang="nb-NO"/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9FFC232E-A703-4630-BD8F-46DCEE88DA73}"/>
              </a:ext>
            </a:extLst>
          </p:cNvPr>
          <p:cNvSpPr txBox="1">
            <a:spLocks/>
          </p:cNvSpPr>
          <p:nvPr/>
        </p:nvSpPr>
        <p:spPr>
          <a:xfrm>
            <a:off x="992198" y="44280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Simulating Charles Babbage's Analytical Engine in F#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John Stovin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7" name="Bilde 6" descr="Et bilde som inneholder person, innendørs, vegg, tak&#10;&#10;Automatisk generert beskrivelse">
            <a:extLst>
              <a:ext uri="{FF2B5EF4-FFF2-40B4-BE49-F238E27FC236}">
                <a16:creationId xmlns:a16="http://schemas.microsoft.com/office/drawing/2014/main" id="{321D4DCC-9DBA-41F4-B371-6767DCD5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99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9671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53</a:t>
            </a:fld>
            <a:endParaRPr lang="nb-NO"/>
          </a:p>
        </p:txBody>
      </p:sp>
      <p:pic>
        <p:nvPicPr>
          <p:cNvPr id="5" name="Bilde 4" descr="Et bilde som inneholder tak, innendørs, vegg, person&#10;&#10;Automatisk generert beskrivelse">
            <a:extLst>
              <a:ext uri="{FF2B5EF4-FFF2-40B4-BE49-F238E27FC236}">
                <a16:creationId xmlns:a16="http://schemas.microsoft.com/office/drawing/2014/main" id="{7E4E09FD-C5AA-41FB-BD04-07382B24B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00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A5E1270B-0A1A-48E1-A0B7-23B77E20E77C}"/>
              </a:ext>
            </a:extLst>
          </p:cNvPr>
          <p:cNvSpPr txBox="1">
            <a:spLocks/>
          </p:cNvSpPr>
          <p:nvPr/>
        </p:nvSpPr>
        <p:spPr>
          <a:xfrm>
            <a:off x="992198" y="44280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Dungeons, Dragons and Functions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Mathias </a:t>
            </a:r>
            <a:r>
              <a:rPr lang="en-US" sz="2400" dirty="0" err="1">
                <a:solidFill>
                  <a:schemeClr val="bg1"/>
                </a:solidFill>
              </a:rPr>
              <a:t>Brandewinder</a:t>
            </a:r>
            <a:endParaRPr lang="nb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82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54</a:t>
            </a:fld>
            <a:endParaRPr lang="nb-NO"/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BFE486A1-6B41-4350-8F4A-ABA1D098E660}"/>
              </a:ext>
            </a:extLst>
          </p:cNvPr>
          <p:cNvSpPr txBox="1">
            <a:spLocks/>
          </p:cNvSpPr>
          <p:nvPr/>
        </p:nvSpPr>
        <p:spPr>
          <a:xfrm>
            <a:off x="992198" y="44280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Functions as Interfaces: Extend Everything!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Erik </a:t>
            </a:r>
            <a:r>
              <a:rPr lang="en-US" sz="2400" dirty="0" err="1">
                <a:solidFill>
                  <a:schemeClr val="bg1"/>
                </a:solidFill>
              </a:rPr>
              <a:t>Novales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7" name="Bilde 6" descr="Et bilde som inneholder innendørs, tak, person, vegg&#10;&#10;Automatisk generert beskrivelse">
            <a:extLst>
              <a:ext uri="{FF2B5EF4-FFF2-40B4-BE49-F238E27FC236}">
                <a16:creationId xmlns:a16="http://schemas.microsoft.com/office/drawing/2014/main" id="{95C962D7-1D9C-49E6-BBCD-5BB837199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99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5069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55</a:t>
            </a:fld>
            <a:endParaRPr lang="nb-NO"/>
          </a:p>
        </p:txBody>
      </p:sp>
      <p:pic>
        <p:nvPicPr>
          <p:cNvPr id="10" name="Plassholder for innhold 9">
            <a:extLst>
              <a:ext uri="{FF2B5EF4-FFF2-40B4-BE49-F238E27FC236}">
                <a16:creationId xmlns:a16="http://schemas.microsoft.com/office/drawing/2014/main" id="{EA628DD7-CD31-48BE-A9B7-9C7CBE46E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0447" y="2063152"/>
            <a:ext cx="5003105" cy="2731695"/>
          </a:xfrm>
        </p:spPr>
      </p:pic>
    </p:spTree>
    <p:extLst>
      <p:ext uri="{BB962C8B-B14F-4D97-AF65-F5344CB8AC3E}">
        <p14:creationId xmlns:p14="http://schemas.microsoft.com/office/powerpoint/2010/main" val="7034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Hva er </a:t>
            </a:r>
            <a:r>
              <a:rPr lang="nb-NO" sz="4000" dirty="0" err="1">
                <a:solidFill>
                  <a:srgbClr val="FFFF00"/>
                </a:solidFill>
                <a:latin typeface="Montserrat SemiBold"/>
                <a:cs typeface="Montserrat SemiBold"/>
              </a:rPr>
              <a:t>flatMap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(Oslo)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0259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Hvorfor </a:t>
            </a:r>
            <a:r>
              <a:rPr lang="nb-NO" sz="4000" dirty="0" err="1">
                <a:solidFill>
                  <a:srgbClr val="FFFF00"/>
                </a:solidFill>
                <a:latin typeface="Montserrat SemiBold"/>
                <a:cs typeface="Montserrat SemiBold"/>
              </a:rPr>
              <a:t>flatMap</a:t>
            </a:r>
            <a:r>
              <a:rPr lang="nb-NO" sz="4000" dirty="0">
                <a:solidFill>
                  <a:srgbClr val="FFFF00"/>
                </a:solidFill>
                <a:latin typeface="Montserrat SemiBold"/>
                <a:cs typeface="Montserrat SemiBold"/>
              </a:rPr>
              <a:t>(Oslo)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8715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Mitt foredrag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41689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59</a:t>
            </a:fld>
            <a:endParaRPr lang="nb-NO"/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5A09EE36-410C-4A04-B727-A99C459D1C07}"/>
              </a:ext>
            </a:extLst>
          </p:cNvPr>
          <p:cNvSpPr txBox="1">
            <a:spLocks/>
          </p:cNvSpPr>
          <p:nvPr/>
        </p:nvSpPr>
        <p:spPr>
          <a:xfrm>
            <a:off x="992198" y="44280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Impractical Lambda Calculus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(med Jonas </a:t>
            </a:r>
            <a:r>
              <a:rPr lang="en-US" sz="2400" dirty="0" err="1">
                <a:solidFill>
                  <a:schemeClr val="bg1"/>
                </a:solidFill>
              </a:rPr>
              <a:t>Winje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8FAEE2F1-51BB-4594-A7E0-B52DCD98F87A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https://www.youtube.com/watch?v=GElLnRy6Xoc</a:t>
            </a:r>
          </a:p>
        </p:txBody>
      </p:sp>
      <p:pic>
        <p:nvPicPr>
          <p:cNvPr id="5" name="Bilde 4" descr="Et bilde som inneholder innendørs, vegg, mann&#10;&#10;Automatisk generert beskrivelse">
            <a:extLst>
              <a:ext uri="{FF2B5EF4-FFF2-40B4-BE49-F238E27FC236}">
                <a16:creationId xmlns:a16="http://schemas.microsoft.com/office/drawing/2014/main" id="{61AEFEB5-2569-462E-99C4-EE3262B5D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99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693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</a:t>
            </a:fld>
            <a:endParaRPr lang="nb-NO"/>
          </a:p>
        </p:txBody>
      </p:sp>
      <p:pic>
        <p:nvPicPr>
          <p:cNvPr id="7" name="Picture 5" descr="remodelling.jpg">
            <a:extLst>
              <a:ext uri="{FF2B5EF4-FFF2-40B4-BE49-F238E27FC236}">
                <a16:creationId xmlns:a16="http://schemas.microsoft.com/office/drawing/2014/main" id="{4603C275-BF6A-4656-82D7-CAF9CCB4A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00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8742AA28-CD96-4174-B186-F3AD7093D34A}"/>
              </a:ext>
            </a:extLst>
          </p:cNvPr>
          <p:cNvSpPr txBox="1">
            <a:spLocks/>
          </p:cNvSpPr>
          <p:nvPr/>
        </p:nvSpPr>
        <p:spPr>
          <a:xfrm>
            <a:off x="992198" y="590683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400" dirty="0">
                <a:solidFill>
                  <a:srgbClr val="FFFF00"/>
                </a:solidFill>
              </a:rPr>
              <a:t>Technical </a:t>
            </a:r>
            <a:r>
              <a:rPr lang="nb-NO" sz="2400" dirty="0" err="1">
                <a:solidFill>
                  <a:srgbClr val="FFFF00"/>
                </a:solidFill>
              </a:rPr>
              <a:t>debt</a:t>
            </a:r>
            <a:r>
              <a:rPr lang="nb-NO" sz="2400" dirty="0">
                <a:solidFill>
                  <a:srgbClr val="FFFF00"/>
                </a:solidFill>
              </a:rPr>
              <a:t> </a:t>
            </a:r>
            <a:r>
              <a:rPr lang="nb-NO" sz="2400" dirty="0" err="1">
                <a:solidFill>
                  <a:srgbClr val="FFFF00"/>
                </a:solidFill>
              </a:rPr>
              <a:t>isn’t</a:t>
            </a:r>
            <a:r>
              <a:rPr lang="nb-NO" sz="2400" dirty="0">
                <a:solidFill>
                  <a:srgbClr val="FFFF00"/>
                </a:solidFill>
              </a:rPr>
              <a:t> </a:t>
            </a:r>
            <a:r>
              <a:rPr lang="nb-NO" sz="2400" dirty="0" err="1">
                <a:solidFill>
                  <a:srgbClr val="FFFF00"/>
                </a:solidFill>
              </a:rPr>
              <a:t>technical</a:t>
            </a:r>
            <a:endParaRPr lang="nb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78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60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Anbefalte foredrag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49298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61</a:t>
            </a:fld>
            <a:endParaRPr lang="nb-NO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B99F48B8-49E7-4CE1-B1BD-74576E6DE8FA}"/>
              </a:ext>
            </a:extLst>
          </p:cNvPr>
          <p:cNvSpPr txBox="1">
            <a:spLocks/>
          </p:cNvSpPr>
          <p:nvPr/>
        </p:nvSpPr>
        <p:spPr>
          <a:xfrm>
            <a:off x="992198" y="44280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FFFF00"/>
                </a:solidFill>
              </a:rPr>
              <a:t>Functors</a:t>
            </a:r>
            <a:r>
              <a:rPr lang="en-US" sz="2400" dirty="0">
                <a:solidFill>
                  <a:srgbClr val="FFFF00"/>
                </a:solidFill>
              </a:rPr>
              <a:t>, in theory and practice!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Martin </a:t>
            </a:r>
            <a:r>
              <a:rPr lang="en-US" sz="2400" dirty="0" err="1">
                <a:solidFill>
                  <a:schemeClr val="bg1"/>
                </a:solidFill>
              </a:rPr>
              <a:t>Menestret</a:t>
            </a: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F243FF01-B289-46CC-94F8-1C6C0E9CC03E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https://www.youtube.com/watch?v=_zRBKHN8exA</a:t>
            </a:r>
          </a:p>
        </p:txBody>
      </p:sp>
      <p:pic>
        <p:nvPicPr>
          <p:cNvPr id="5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A2A75862-35D2-46D8-B51C-BF674DE0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99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872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62</a:t>
            </a:fld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6FF4C4F3-0392-47B1-B025-B741C0ACB7E8}"/>
              </a:ext>
            </a:extLst>
          </p:cNvPr>
          <p:cNvSpPr txBox="1">
            <a:spLocks/>
          </p:cNvSpPr>
          <p:nvPr/>
        </p:nvSpPr>
        <p:spPr>
          <a:xfrm>
            <a:off x="992197" y="270963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Property-Based Testing The Ugly Parts: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Case Studies from </a:t>
            </a:r>
            <a:r>
              <a:rPr lang="en-US" sz="2400" dirty="0" err="1">
                <a:solidFill>
                  <a:srgbClr val="FFFF00"/>
                </a:solidFill>
              </a:rPr>
              <a:t>Komposition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Oskar Wickström</a:t>
            </a: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38CB4E42-3304-48EE-854E-4C7BD124AA6D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https://www.youtube.com/watch?v=z2ete8VZnZY</a:t>
            </a:r>
          </a:p>
        </p:txBody>
      </p:sp>
      <p:pic>
        <p:nvPicPr>
          <p:cNvPr id="8" name="Bilde 7" descr="Et bilde som inneholder personer&#10;&#10;Automatisk generert beskrivelse">
            <a:extLst>
              <a:ext uri="{FF2B5EF4-FFF2-40B4-BE49-F238E27FC236}">
                <a16:creationId xmlns:a16="http://schemas.microsoft.com/office/drawing/2014/main" id="{FC3CB4AC-A258-4278-9DAB-917DA774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98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2728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63</a:t>
            </a:fld>
            <a:endParaRPr lang="nb-NO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E7C83281-9EBF-4AB9-A4A8-B5F4369CF9B7}"/>
              </a:ext>
            </a:extLst>
          </p:cNvPr>
          <p:cNvSpPr txBox="1">
            <a:spLocks/>
          </p:cNvSpPr>
          <p:nvPr/>
        </p:nvSpPr>
        <p:spPr>
          <a:xfrm>
            <a:off x="992198" y="44280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Transducers </a:t>
            </a:r>
            <a:r>
              <a:rPr lang="mr-IN" sz="2400" dirty="0">
                <a:solidFill>
                  <a:srgbClr val="FFFF00"/>
                </a:solidFill>
              </a:rPr>
              <a:t>–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composable</a:t>
            </a:r>
            <a:r>
              <a:rPr lang="en-US" sz="2400" dirty="0">
                <a:solidFill>
                  <a:srgbClr val="FFFF00"/>
                </a:solidFill>
              </a:rPr>
              <a:t> algorithmic transformations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Erik </a:t>
            </a:r>
            <a:r>
              <a:rPr lang="en-US" sz="2400" dirty="0" err="1">
                <a:solidFill>
                  <a:schemeClr val="bg1"/>
                </a:solidFill>
              </a:rPr>
              <a:t>Assum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go-looking-monoi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00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80B42674-0971-4041-9333-D65499244E3F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https://www.youtube.com/watch?v=_4sgTq4_OjM</a:t>
            </a:r>
          </a:p>
        </p:txBody>
      </p:sp>
    </p:spTree>
    <p:extLst>
      <p:ext uri="{BB962C8B-B14F-4D97-AF65-F5344CB8AC3E}">
        <p14:creationId xmlns:p14="http://schemas.microsoft.com/office/powerpoint/2010/main" val="1904702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64</a:t>
            </a:fld>
            <a:endParaRPr lang="nb-NO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E7C83281-9EBF-4AB9-A4A8-B5F4369CF9B7}"/>
              </a:ext>
            </a:extLst>
          </p:cNvPr>
          <p:cNvSpPr txBox="1">
            <a:spLocks/>
          </p:cNvSpPr>
          <p:nvPr/>
        </p:nvSpPr>
        <p:spPr>
          <a:xfrm>
            <a:off x="992198" y="44280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Using Haskell at </a:t>
            </a:r>
            <a:r>
              <a:rPr lang="en-US" sz="2400" dirty="0" err="1">
                <a:solidFill>
                  <a:srgbClr val="FFFF00"/>
                </a:solidFill>
              </a:rPr>
              <a:t>FINN.no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Sjur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Millidahl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sju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00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F2B60A59-DF65-4004-9C0A-FCD49B5AE518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https://www.youtube.com/watch?v=hxXe7aWmCxc</a:t>
            </a:r>
          </a:p>
        </p:txBody>
      </p:sp>
    </p:spTree>
    <p:extLst>
      <p:ext uri="{BB962C8B-B14F-4D97-AF65-F5344CB8AC3E}">
        <p14:creationId xmlns:p14="http://schemas.microsoft.com/office/powerpoint/2010/main" val="20617304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65</a:t>
            </a:fld>
            <a:endParaRPr lang="nb-NO"/>
          </a:p>
        </p:txBody>
      </p:sp>
      <p:pic>
        <p:nvPicPr>
          <p:cNvPr id="7" name="Bilde 6" descr="Et bilde som inneholder vegg, innendørs, bord, foto&#10;&#10;Automatisk generert beskrivelse">
            <a:extLst>
              <a:ext uri="{FF2B5EF4-FFF2-40B4-BE49-F238E27FC236}">
                <a16:creationId xmlns:a16="http://schemas.microsoft.com/office/drawing/2014/main" id="{2F78B70D-037D-4E9F-94DD-06D4045D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99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E7C83281-9EBF-4AB9-A4A8-B5F4369CF9B7}"/>
              </a:ext>
            </a:extLst>
          </p:cNvPr>
          <p:cNvSpPr txBox="1">
            <a:spLocks/>
          </p:cNvSpPr>
          <p:nvPr/>
        </p:nvSpPr>
        <p:spPr>
          <a:xfrm>
            <a:off x="992198" y="44280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Reinforcement Learning in Scala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Chris Birchall</a:t>
            </a: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F70F2552-5A9E-4B87-B621-08D62C07290E}"/>
              </a:ext>
            </a:extLst>
          </p:cNvPr>
          <p:cNvSpPr txBox="1">
            <a:spLocks/>
          </p:cNvSpPr>
          <p:nvPr/>
        </p:nvSpPr>
        <p:spPr>
          <a:xfrm>
            <a:off x="2050472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https://www.youtube.com/watch?v=sdUpjVjPEI0</a:t>
            </a:r>
          </a:p>
        </p:txBody>
      </p:sp>
    </p:spTree>
    <p:extLst>
      <p:ext uri="{BB962C8B-B14F-4D97-AF65-F5344CB8AC3E}">
        <p14:creationId xmlns:p14="http://schemas.microsoft.com/office/powerpoint/2010/main" val="38178255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66</a:t>
            </a:fld>
            <a:endParaRPr lang="nb-NO"/>
          </a:p>
        </p:txBody>
      </p:sp>
      <p:pic>
        <p:nvPicPr>
          <p:cNvPr id="7" name="Plassholder for innhold 6" descr="Et bilde som inneholder objekt&#10;&#10;Automatisk generert beskrivelse">
            <a:extLst>
              <a:ext uri="{FF2B5EF4-FFF2-40B4-BE49-F238E27FC236}">
                <a16:creationId xmlns:a16="http://schemas.microsoft.com/office/drawing/2014/main" id="{7503F3BB-11CE-4B78-B2B1-2D61C32C9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9372" y="2921571"/>
            <a:ext cx="4965256" cy="1014858"/>
          </a:xfrm>
        </p:spPr>
      </p:pic>
    </p:spTree>
    <p:extLst>
      <p:ext uri="{BB962C8B-B14F-4D97-AF65-F5344CB8AC3E}">
        <p14:creationId xmlns:p14="http://schemas.microsoft.com/office/powerpoint/2010/main" val="2425856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67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Hva er </a:t>
            </a:r>
            <a:r>
              <a:rPr lang="nb-NO" sz="4000" dirty="0" err="1">
                <a:solidFill>
                  <a:srgbClr val="FFFF00"/>
                </a:solidFill>
                <a:latin typeface="Montserrat SemiBold"/>
                <a:cs typeface="Montserrat SemiBold"/>
              </a:rPr>
              <a:t>NewCrafts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87377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68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Hvorfor </a:t>
            </a:r>
            <a:r>
              <a:rPr lang="nb-NO" sz="4000" dirty="0" err="1">
                <a:solidFill>
                  <a:srgbClr val="FFFF00"/>
                </a:solidFill>
                <a:latin typeface="Montserrat SemiBold"/>
                <a:cs typeface="Montserrat SemiBold"/>
              </a:rPr>
              <a:t>NewCrafts</a:t>
            </a: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?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618967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Mitt foredrag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2518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>
                <a:solidFill>
                  <a:schemeClr val="bg1"/>
                </a:solidFill>
                <a:latin typeface="Montserrat SemiBold"/>
                <a:cs typeface="Montserrat SemiBold"/>
              </a:rPr>
              <a:t>Sjekk ut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97160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70</a:t>
            </a:fld>
            <a:endParaRPr lang="nb-NO"/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6AFCC65B-7F70-42C6-8083-04075D755A0C}"/>
              </a:ext>
            </a:extLst>
          </p:cNvPr>
          <p:cNvSpPr txBox="1">
            <a:spLocks/>
          </p:cNvSpPr>
          <p:nvPr/>
        </p:nvSpPr>
        <p:spPr>
          <a:xfrm>
            <a:off x="992198" y="590683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400" dirty="0" err="1">
                <a:solidFill>
                  <a:srgbClr val="FFFF00"/>
                </a:solidFill>
              </a:rPr>
              <a:t>Escher</a:t>
            </a:r>
            <a:r>
              <a:rPr lang="nb-NO" sz="2400" dirty="0">
                <a:solidFill>
                  <a:srgbClr val="FFFF00"/>
                </a:solidFill>
              </a:rPr>
              <a:t> in Elm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96DC1FBD-A9DC-4309-A503-6DCC2528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99" y="1825200"/>
            <a:ext cx="57024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7365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71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Anbefalte foredrag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35558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72</a:t>
            </a:fld>
            <a:endParaRPr lang="nb-NO"/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E2D8E3C0-BC24-4D08-B3AA-1353CC2F82A7}"/>
              </a:ext>
            </a:extLst>
          </p:cNvPr>
          <p:cNvSpPr txBox="1">
            <a:spLocks/>
          </p:cNvSpPr>
          <p:nvPr/>
        </p:nvSpPr>
        <p:spPr>
          <a:xfrm>
            <a:off x="992198" y="44280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Storage System: The Old, The New, The Overlooked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Alex Petrov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7" name="Bilde 6" descr="Et bilde som inneholder vegg, innendørs, gulv, stående&#10;&#10;Automatisk generert beskrivelse">
            <a:extLst>
              <a:ext uri="{FF2B5EF4-FFF2-40B4-BE49-F238E27FC236}">
                <a16:creationId xmlns:a16="http://schemas.microsoft.com/office/drawing/2014/main" id="{12F570D6-AAC0-49B7-AC53-00B7AD19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99" y="1825200"/>
            <a:ext cx="42768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8222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73</a:t>
            </a:fld>
            <a:endParaRPr lang="nb-NO"/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BD0FBFE7-66AE-448E-B3F5-C7A5DD49E27C}"/>
              </a:ext>
            </a:extLst>
          </p:cNvPr>
          <p:cNvSpPr txBox="1">
            <a:spLocks/>
          </p:cNvSpPr>
          <p:nvPr/>
        </p:nvSpPr>
        <p:spPr>
          <a:xfrm>
            <a:off x="993600" y="44280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FFFF00"/>
                </a:solidFill>
              </a:rPr>
              <a:t>Plankalkül</a:t>
            </a:r>
            <a:r>
              <a:rPr lang="en-US" sz="2400" dirty="0">
                <a:solidFill>
                  <a:srgbClr val="FFFF00"/>
                </a:solidFill>
              </a:rPr>
              <a:t>: a high-level language from the 1940s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Eric Lefevre-</a:t>
            </a:r>
            <a:r>
              <a:rPr lang="en-US" sz="2400" dirty="0" err="1">
                <a:solidFill>
                  <a:schemeClr val="bg1"/>
                </a:solidFill>
              </a:rPr>
              <a:t>Ardant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7" name="Bilde 6" descr="Et bilde som inneholder vegg&#10;&#10;Automatisk generert beskrivelse">
            <a:extLst>
              <a:ext uri="{FF2B5EF4-FFF2-40B4-BE49-F238E27FC236}">
                <a16:creationId xmlns:a16="http://schemas.microsoft.com/office/drawing/2014/main" id="{4BCA922D-02C1-4234-9462-DD4EB4409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670" y="1826002"/>
            <a:ext cx="4274660" cy="3205996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8751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74</a:t>
            </a:fld>
            <a:endParaRPr lang="nb-NO"/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C8474F08-A500-4EBC-BE62-E3573BAA8487}"/>
              </a:ext>
            </a:extLst>
          </p:cNvPr>
          <p:cNvSpPr txBox="1">
            <a:spLocks/>
          </p:cNvSpPr>
          <p:nvPr/>
        </p:nvSpPr>
        <p:spPr>
          <a:xfrm>
            <a:off x="993600" y="442800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Music tech hacking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Helen Leigh</a:t>
            </a: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7" name="Bilde 6" descr="Et bilde som inneholder vegg, innendørs, overvåke, foran&#10;&#10;Automatisk generert beskrivelse">
            <a:extLst>
              <a:ext uri="{FF2B5EF4-FFF2-40B4-BE49-F238E27FC236}">
                <a16:creationId xmlns:a16="http://schemas.microsoft.com/office/drawing/2014/main" id="{4BDFF6F8-B00A-4EF7-B087-0F52EA9C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416" y="1825200"/>
            <a:ext cx="320760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041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75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Sjekk også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13215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76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45AF663-AB57-4B30-AD77-1C7C5B0CC2DD}"/>
              </a:ext>
            </a:extLst>
          </p:cNvPr>
          <p:cNvSpPr txBox="1">
            <a:spLocks/>
          </p:cNvSpPr>
          <p:nvPr/>
        </p:nvSpPr>
        <p:spPr>
          <a:xfrm>
            <a:off x="992198" y="2867091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The Search for Fundamental 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Software Engineering Principles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Tomas </a:t>
            </a:r>
            <a:r>
              <a:rPr lang="en-US" sz="2400" dirty="0" err="1">
                <a:solidFill>
                  <a:schemeClr val="bg1"/>
                </a:solidFill>
              </a:rPr>
              <a:t>Petricek</a:t>
            </a:r>
            <a:endParaRPr lang="nb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89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77</a:t>
            </a:fld>
            <a:endParaRPr lang="nb-NO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45AF663-AB57-4B30-AD77-1C7C5B0CC2DD}"/>
              </a:ext>
            </a:extLst>
          </p:cNvPr>
          <p:cNvSpPr txBox="1">
            <a:spLocks/>
          </p:cNvSpPr>
          <p:nvPr/>
        </p:nvSpPr>
        <p:spPr>
          <a:xfrm>
            <a:off x="992198" y="2867091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Learning from How Science and Philosophy Progress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Brian </a:t>
            </a:r>
            <a:r>
              <a:rPr lang="en-US" sz="2400" dirty="0" err="1">
                <a:solidFill>
                  <a:schemeClr val="bg1"/>
                </a:solidFill>
              </a:rPr>
              <a:t>Marick</a:t>
            </a:r>
            <a:endParaRPr lang="nb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010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78</a:t>
            </a:fld>
            <a:endParaRPr lang="nb-NO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45AF663-AB57-4B30-AD77-1C7C5B0CC2DD}"/>
              </a:ext>
            </a:extLst>
          </p:cNvPr>
          <p:cNvSpPr txBox="1">
            <a:spLocks/>
          </p:cNvSpPr>
          <p:nvPr/>
        </p:nvSpPr>
        <p:spPr>
          <a:xfrm>
            <a:off x="992198" y="2867091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Are Programming Languages </a:t>
            </a:r>
            <a:r>
              <a:rPr lang="en-US" sz="2400" dirty="0" err="1">
                <a:solidFill>
                  <a:srgbClr val="FFFF00"/>
                </a:solidFill>
              </a:rPr>
              <a:t>Languages</a:t>
            </a:r>
            <a:r>
              <a:rPr lang="en-US" sz="2400" dirty="0">
                <a:solidFill>
                  <a:srgbClr val="FFFF00"/>
                </a:solidFill>
              </a:rPr>
              <a:t>?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Alvaro </a:t>
            </a:r>
            <a:r>
              <a:rPr lang="en-US" sz="2400" dirty="0" err="1">
                <a:solidFill>
                  <a:schemeClr val="bg1"/>
                </a:solidFill>
              </a:rPr>
              <a:t>Videla</a:t>
            </a:r>
            <a:endParaRPr lang="nb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5871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79</a:t>
            </a:fld>
            <a:endParaRPr lang="nb-NO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45AF663-AB57-4B30-AD77-1C7C5B0CC2DD}"/>
              </a:ext>
            </a:extLst>
          </p:cNvPr>
          <p:cNvSpPr txBox="1">
            <a:spLocks/>
          </p:cNvSpPr>
          <p:nvPr/>
        </p:nvSpPr>
        <p:spPr>
          <a:xfrm>
            <a:off x="992198" y="2867091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00"/>
                </a:solidFill>
              </a:rPr>
              <a:t>Nihilism and Technology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Nolen Gertz</a:t>
            </a:r>
            <a:endParaRPr lang="nb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6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3F8CEF0C-C310-4D7D-98EB-0A7B4BF266E0}"/>
              </a:ext>
            </a:extLst>
          </p:cNvPr>
          <p:cNvSpPr txBox="1">
            <a:spLocks/>
          </p:cNvSpPr>
          <p:nvPr/>
        </p:nvSpPr>
        <p:spPr>
          <a:xfrm>
            <a:off x="2052000" y="5720400"/>
            <a:ext cx="5043054" cy="451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1800" dirty="0">
                <a:solidFill>
                  <a:schemeClr val="bg1">
                    <a:lumMod val="65000"/>
                  </a:schemeClr>
                </a:solidFill>
              </a:rPr>
              <a:t>https://www.youtube.com/watch?v=jOu2hISeO5M</a:t>
            </a:r>
          </a:p>
        </p:txBody>
      </p:sp>
      <p:sp>
        <p:nvSpPr>
          <p:cNvPr id="11" name="Plassholder for innhold 2">
            <a:extLst>
              <a:ext uri="{FF2B5EF4-FFF2-40B4-BE49-F238E27FC236}">
                <a16:creationId xmlns:a16="http://schemas.microsoft.com/office/drawing/2014/main" id="{88B2F9E6-E487-4ACD-8F68-0BB6BC56C348}"/>
              </a:ext>
            </a:extLst>
          </p:cNvPr>
          <p:cNvSpPr txBox="1">
            <a:spLocks/>
          </p:cNvSpPr>
          <p:nvPr/>
        </p:nvSpPr>
        <p:spPr>
          <a:xfrm>
            <a:off x="992198" y="590683"/>
            <a:ext cx="7159603" cy="112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400" dirty="0">
                <a:solidFill>
                  <a:srgbClr val="FFFF00"/>
                </a:solidFill>
              </a:rPr>
              <a:t>Language in </a:t>
            </a:r>
            <a:r>
              <a:rPr lang="nb-NO" sz="2400" dirty="0" err="1">
                <a:solidFill>
                  <a:srgbClr val="FFFF00"/>
                </a:solidFill>
              </a:rPr>
              <a:t>Context</a:t>
            </a:r>
            <a:br>
              <a:rPr lang="nb-NO" sz="2400" dirty="0">
                <a:solidFill>
                  <a:srgbClr val="FFFF00"/>
                </a:solidFill>
              </a:rPr>
            </a:br>
            <a:r>
              <a:rPr lang="nb-NO" sz="2400" dirty="0">
                <a:solidFill>
                  <a:schemeClr val="bg1"/>
                </a:solidFill>
              </a:rPr>
              <a:t>Eric Evans</a:t>
            </a:r>
          </a:p>
          <a:p>
            <a:pPr marL="0" indent="0" algn="ctr">
              <a:buFont typeface="Arial"/>
              <a:buNone/>
            </a:pPr>
            <a:endParaRPr lang="nb-NO" sz="2400" dirty="0">
              <a:solidFill>
                <a:schemeClr val="bg1"/>
              </a:solidFill>
            </a:endParaRPr>
          </a:p>
        </p:txBody>
      </p:sp>
      <p:pic>
        <p:nvPicPr>
          <p:cNvPr id="12" name="Bilde 11" descr="Et bilde som inneholder tekst&#10;&#10;Automatisk generert beskrivelse">
            <a:extLst>
              <a:ext uri="{FF2B5EF4-FFF2-40B4-BE49-F238E27FC236}">
                <a16:creationId xmlns:a16="http://schemas.microsoft.com/office/drawing/2014/main" id="{CB555FB4-961A-42A4-AB2D-C94714AD2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69" y="1825200"/>
            <a:ext cx="5726260" cy="3207600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660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07.06.2019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5BE18DFD-E72B-4E73-A8AD-1E4390F65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B55098-CE7A-4F97-A5F2-2C172CF2CDDB}"/>
              </a:ext>
            </a:extLst>
          </p:cNvPr>
          <p:cNvSpPr txBox="1">
            <a:spLocks/>
          </p:cNvSpPr>
          <p:nvPr/>
        </p:nvSpPr>
        <p:spPr>
          <a:xfrm>
            <a:off x="0" y="31212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chemeClr val="bg1"/>
                </a:solidFill>
                <a:latin typeface="Montserrat SemiBold"/>
                <a:cs typeface="Montserrat SemiBold"/>
              </a:rPr>
              <a:t>Etterhvert</a:t>
            </a:r>
            <a:endParaRPr lang="nb-NO" sz="4000" dirty="0">
              <a:solidFill>
                <a:srgbClr val="FC00C9"/>
              </a:solidFill>
              <a:latin typeface="Montserrat SemiBold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0345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9522</TotalTime>
  <Words>822</Words>
  <Application>Microsoft Office PowerPoint</Application>
  <PresentationFormat>Skjermfremvisning (4:3)</PresentationFormat>
  <Paragraphs>330</Paragraphs>
  <Slides>79</Slides>
  <Notes>78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79</vt:i4>
      </vt:variant>
    </vt:vector>
  </HeadingPairs>
  <TitlesOfParts>
    <vt:vector size="83" baseType="lpstr">
      <vt:lpstr>Arial</vt:lpstr>
      <vt:lpstr>Calibri</vt:lpstr>
      <vt:lpstr>Montserrat SemiBold</vt:lpstr>
      <vt:lpstr>Office Theme</vt:lpstr>
      <vt:lpstr>Inntrykk fra vårens programmeringskonferanser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TECHNICAL DEBT?</dc:title>
  <dc:creator>Einar Høst</dc:creator>
  <cp:lastModifiedBy>Einar Høst</cp:lastModifiedBy>
  <cp:revision>1760</cp:revision>
  <dcterms:created xsi:type="dcterms:W3CDTF">2018-06-05T15:34:19Z</dcterms:created>
  <dcterms:modified xsi:type="dcterms:W3CDTF">2019-06-07T10:10:23Z</dcterms:modified>
</cp:coreProperties>
</file>